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Layouts/slideLayout13.xml" ContentType="application/vnd.openxmlformats-officedocument.presentationml.slideLayout+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Default Extension="gif" ContentType="image/gif"/>
  <Override PartName="/ppt/slideLayouts/slideLayout12.xml" ContentType="application/vnd.openxmlformats-officedocument.presentationml.slideLayout+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1" r:id="rId7"/>
    <p:sldId id="265" r:id="rId8"/>
    <p:sldId id="262" r:id="rId9"/>
    <p:sldId id="263" r:id="rId10"/>
    <p:sldId id="264" r:id="rId11"/>
    <p:sldId id="266" r:id="rId12"/>
    <p:sldId id="267"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Objects="1">
      <p:cViewPr varScale="1">
        <p:scale>
          <a:sx n="135" d="100"/>
          <a:sy n="135" d="100"/>
        </p:scale>
        <p:origin x="-92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tableStyles" Target="tableStyle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presProps" Target="presProps.xml"/><Relationship Id="rId19"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7" name="Group 17"/>
          <p:cNvGrpSpPr/>
          <p:nvPr/>
        </p:nvGrpSpPr>
        <p:grpSpPr>
          <a:xfrm>
            <a:off x="486873" y="411480"/>
            <a:ext cx="8170255" cy="6035040"/>
            <a:chOff x="486873" y="411480"/>
            <a:chExt cx="8170255" cy="6035040"/>
          </a:xfrm>
        </p:grpSpPr>
        <p:pic>
          <p:nvPicPr>
            <p:cNvPr id="12" name="Picture 11"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14" name="Rectangle 13"/>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20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73741" y="6122894"/>
            <a:ext cx="2133600" cy="259317"/>
          </a:xfrm>
        </p:spPr>
        <p:txBody>
          <a:bodyPr/>
          <a:lstStyle/>
          <a:p>
            <a:fld id="{DC059FDA-0075-A342-915B-5A5BE591E9DD}" type="datetimeFigureOut">
              <a:rPr lang="en-US" smtClean="0"/>
              <a:pPr/>
              <a:t>1/13/11</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tent, Picture, and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059FDA-0075-A342-915B-5A5BE591E9DD}" type="datetimeFigureOut">
              <a:rPr lang="en-US" smtClean="0"/>
              <a:pPr/>
              <a:t>1/13/11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19353-E32E-C64B-A440-B3AE8F49D8F4}" type="slidenum">
              <a:rPr lang="en-US" smtClean="0"/>
              <a:pPr/>
              <a:t>‹#›</a:t>
            </a:fld>
            <a:endParaRPr lang="en-US"/>
          </a:p>
        </p:txBody>
      </p:sp>
      <p:sp>
        <p:nvSpPr>
          <p:cNvPr id="15" name="Rectangle 1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Click icon to add picture</a:t>
            </a:r>
            <a:endParaRPr/>
          </a:p>
        </p:txBody>
      </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grpSp>
        <p:nvGrpSpPr>
          <p:cNvPr id="8" name="Group 32"/>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5" name="Rectangle 34"/>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DC059FDA-0075-A342-915B-5A5BE591E9DD}" type="datetimeFigureOut">
              <a:rPr lang="en-US" smtClean="0"/>
              <a:pPr/>
              <a:t>1/13/11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19353-E32E-C64B-A440-B3AE8F49D8F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grpSp>
        <p:nvGrpSpPr>
          <p:cNvPr id="8"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DC059FDA-0075-A342-915B-5A5BE591E9DD}" type="datetimeFigureOut">
              <a:rPr lang="en-US" smtClean="0"/>
              <a:pPr/>
              <a:t>1/13/11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19353-E32E-C64B-A440-B3AE8F49D8F4}" type="slidenum">
              <a:rPr lang="en-US" smtClean="0"/>
              <a:pPr/>
              <a:t>‹#›</a:t>
            </a:fld>
            <a:endParaRPr lang="en-US"/>
          </a:p>
        </p:txBody>
      </p:sp>
      <p:sp>
        <p:nvSpPr>
          <p:cNvPr id="15" name="Rectangle 14"/>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C059FDA-0075-A342-915B-5A5BE591E9DD}" type="datetimeFigureOut">
              <a:rPr lang="en-US" smtClean="0"/>
              <a:pPr/>
              <a:t>1/13/11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19353-E32E-C64B-A440-B3AE8F49D8F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C059FDA-0075-A342-915B-5A5BE591E9DD}" type="datetimeFigureOut">
              <a:rPr lang="en-US" smtClean="0"/>
              <a:pPr/>
              <a:t>1/13/11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19353-E32E-C64B-A440-B3AE8F49D8F4}" type="slidenum">
              <a:rPr lang="en-US" smtClean="0"/>
              <a:pPr/>
              <a:t>‹#›</a:t>
            </a:fld>
            <a:endParaRPr lang="en-US"/>
          </a:p>
        </p:txBody>
      </p:sp>
      <p:sp>
        <p:nvSpPr>
          <p:cNvPr id="26" name="Rectangle 25"/>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grpSp>
        <p:nvGrpSpPr>
          <p:cNvPr id="7" name="Group 15"/>
          <p:cNvGrpSpPr/>
          <p:nvPr/>
        </p:nvGrpSpPr>
        <p:grpSpPr>
          <a:xfrm>
            <a:off x="182880" y="173699"/>
            <a:ext cx="8778240" cy="6510602"/>
            <a:chOff x="182880" y="173699"/>
            <a:chExt cx="8778240" cy="6510602"/>
          </a:xfrm>
        </p:grpSpPr>
        <p:pic>
          <p:nvPicPr>
            <p:cNvPr id="17" name="Picture 16"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C059FDA-0075-A342-915B-5A5BE591E9DD}" type="datetimeFigureOut">
              <a:rPr lang="en-US" smtClean="0"/>
              <a:pPr/>
              <a:t>1/13/11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19353-E32E-C64B-A440-B3AE8F49D8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pic>
        <p:nvPicPr>
          <p:cNvPr id="7" name="Picture 6"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69259" y="6122894"/>
            <a:ext cx="2133600" cy="259317"/>
          </a:xfrm>
        </p:spPr>
        <p:txBody>
          <a:bodyPr/>
          <a:lstStyle/>
          <a:p>
            <a:fld id="{DC059FDA-0075-A342-915B-5A5BE591E9DD}" type="datetimeFigureOut">
              <a:rPr lang="en-US" smtClean="0"/>
              <a:pPr/>
              <a:t>1/13/11</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grpSp>
        <p:nvGrpSpPr>
          <p:cNvPr id="7" name="Group 23"/>
          <p:cNvGrpSpPr/>
          <p:nvPr/>
        </p:nvGrpSpPr>
        <p:grpSpPr>
          <a:xfrm>
            <a:off x="182880" y="173699"/>
            <a:ext cx="8778240" cy="6510602"/>
            <a:chOff x="182880" y="173699"/>
            <a:chExt cx="8778240" cy="6510602"/>
          </a:xfrm>
        </p:grpSpPr>
        <p:pic>
          <p:nvPicPr>
            <p:cNvPr id="25" name="Picture 2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1/13/11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182880" y="173699"/>
            <a:ext cx="8778240" cy="6510602"/>
            <a:chOff x="182880" y="173699"/>
            <a:chExt cx="8778240" cy="6510602"/>
          </a:xfrm>
        </p:grpSpPr>
        <p:pic>
          <p:nvPicPr>
            <p:cNvPr id="15" name="Picture 1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9" name="Rectangle 18"/>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C059FDA-0075-A342-915B-5A5BE591E9DD}" type="datetimeFigureOut">
              <a:rPr lang="en-US" smtClean="0"/>
              <a:pPr/>
              <a:t>1/13/11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19353-E32E-C64B-A440-B3AE8F49D8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16"/>
          <p:cNvGrpSpPr/>
          <p:nvPr/>
        </p:nvGrpSpPr>
        <p:grpSpPr>
          <a:xfrm>
            <a:off x="182880" y="173699"/>
            <a:ext cx="8778240" cy="6510602"/>
            <a:chOff x="182880" y="173699"/>
            <a:chExt cx="8778240" cy="6510602"/>
          </a:xfrm>
        </p:grpSpPr>
        <p:pic>
          <p:nvPicPr>
            <p:cNvPr id="18" name="Picture 1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1"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2" name="Rectangle 21"/>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C059FDA-0075-A342-915B-5A5BE591E9DD}" type="datetimeFigureOut">
              <a:rPr lang="en-US" smtClean="0"/>
              <a:pPr/>
              <a:t>1/13/11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319353-E32E-C64B-A440-B3AE8F49D8F4}" type="slidenum">
              <a:rPr lang="en-US" smtClean="0"/>
              <a:pPr/>
              <a:t>‹#›</a:t>
            </a:fld>
            <a:endParaRPr lang="en-US"/>
          </a:p>
        </p:txBody>
      </p:sp>
      <p:cxnSp>
        <p:nvCxnSpPr>
          <p:cNvPr id="30" name="Straight Connector 29"/>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grpSp>
        <p:nvGrpSpPr>
          <p:cNvPr id="6" name="Group 18"/>
          <p:cNvGrpSpPr/>
          <p:nvPr/>
        </p:nvGrpSpPr>
        <p:grpSpPr>
          <a:xfrm>
            <a:off x="182880" y="173699"/>
            <a:ext cx="8778240" cy="6510602"/>
            <a:chOff x="182880" y="173699"/>
            <a:chExt cx="8778240" cy="6510602"/>
          </a:xfrm>
        </p:grpSpPr>
        <p:pic>
          <p:nvPicPr>
            <p:cNvPr id="20" name="Picture 19"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7"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Rectangle 23"/>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C059FDA-0075-A342-915B-5A5BE591E9DD}" type="datetimeFigureOut">
              <a:rPr lang="en-US" smtClean="0"/>
              <a:pPr/>
              <a:t>1/13/11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19353-E32E-C64B-A440-B3AE8F49D8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grpSp>
        <p:nvGrpSpPr>
          <p:cNvPr id="5" name="Group 17"/>
          <p:cNvGrpSpPr/>
          <p:nvPr/>
        </p:nvGrpSpPr>
        <p:grpSpPr>
          <a:xfrm>
            <a:off x="182880" y="173699"/>
            <a:ext cx="8778240" cy="6510602"/>
            <a:chOff x="182880" y="173699"/>
            <a:chExt cx="8778240" cy="6510602"/>
          </a:xfrm>
        </p:grpSpPr>
        <p:pic>
          <p:nvPicPr>
            <p:cNvPr id="19" name="Picture 18"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p:nvPr/>
          </p:nvGrpSpPr>
          <p:grpSpPr>
            <a:xfrm>
              <a:off x="256032" y="237744"/>
              <a:ext cx="8622792" cy="6364224"/>
              <a:chOff x="247157" y="247430"/>
              <a:chExt cx="8622792" cy="6364224"/>
            </a:xfrm>
          </p:grpSpPr>
          <p:sp>
            <p:nvSpPr>
              <p:cNvPr id="21" name="Rectangle 20"/>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2" name="Straight Connector 21"/>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DC059FDA-0075-A342-915B-5A5BE591E9DD}" type="datetimeFigureOut">
              <a:rPr lang="en-US" smtClean="0"/>
              <a:pPr/>
              <a:t>1/13/11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319353-E32E-C64B-A440-B3AE8F49D8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8" name="Picture 2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0" name="Rectangle 2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DC059FDA-0075-A342-915B-5A5BE591E9DD}" type="datetimeFigureOut">
              <a:rPr lang="en-US" smtClean="0"/>
              <a:pPr/>
              <a:t>1/13/11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DC059FDA-0075-A342-915B-5A5BE591E9DD}" type="datetimeFigureOut">
              <a:rPr lang="en-US" smtClean="0"/>
              <a:pPr/>
              <a:t>1/13/11</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E319353-E32E-C64B-A440-B3AE8F49D8F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Triangle Shirtwaist Factory Fire</a:t>
            </a:r>
            <a:endParaRPr lang="en-US" dirty="0"/>
          </a:p>
        </p:txBody>
      </p:sp>
      <p:sp>
        <p:nvSpPr>
          <p:cNvPr id="3" name="Subtitle 2"/>
          <p:cNvSpPr>
            <a:spLocks noGrp="1"/>
          </p:cNvSpPr>
          <p:nvPr>
            <p:ph type="subTitle" idx="1"/>
          </p:nvPr>
        </p:nvSpPr>
        <p:spPr/>
        <p:txBody>
          <a:bodyPr>
            <a:normAutofit/>
          </a:bodyPr>
          <a:lstStyle/>
          <a:p>
            <a:endParaRPr lang="en-US" dirty="0" smtClean="0"/>
          </a:p>
          <a:p>
            <a:r>
              <a:rPr lang="en-US" dirty="0" smtClean="0"/>
              <a:t>Midvale Middle School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Toll</a:t>
            </a:r>
            <a:endParaRPr lang="en-US" dirty="0"/>
          </a:p>
        </p:txBody>
      </p:sp>
      <p:sp>
        <p:nvSpPr>
          <p:cNvPr id="3" name="Content Placeholder 2"/>
          <p:cNvSpPr>
            <a:spLocks noGrp="1"/>
          </p:cNvSpPr>
          <p:nvPr>
            <p:ph sz="half" idx="1"/>
          </p:nvPr>
        </p:nvSpPr>
        <p:spPr>
          <a:xfrm>
            <a:off x="457200" y="1828800"/>
            <a:ext cx="4009071" cy="4246563"/>
          </a:xfrm>
        </p:spPr>
        <p:txBody>
          <a:bodyPr>
            <a:normAutofit/>
          </a:bodyPr>
          <a:lstStyle/>
          <a:p>
            <a:r>
              <a:rPr lang="en-US" dirty="0" smtClean="0">
                <a:solidFill>
                  <a:schemeClr val="tx1"/>
                </a:solidFill>
              </a:rPr>
              <a:t>The fallen bodies and falling victims made it difficult for the fire department to reach the building.</a:t>
            </a:r>
          </a:p>
          <a:p>
            <a:r>
              <a:rPr lang="en-US" dirty="0" smtClean="0">
                <a:solidFill>
                  <a:schemeClr val="tx1"/>
                </a:solidFill>
              </a:rPr>
              <a:t>The fire department arrived quickly but was unable to stop the flames because the ladders could only reach the sixth floor.</a:t>
            </a:r>
          </a:p>
          <a:p>
            <a:r>
              <a:rPr lang="en-US" dirty="0" smtClean="0">
                <a:solidFill>
                  <a:schemeClr val="tx1"/>
                </a:solidFill>
              </a:rPr>
              <a:t>In less then 30 minutes, it was over and 146 young women were dead.  </a:t>
            </a:r>
            <a:endParaRPr lang="en-US" dirty="0"/>
          </a:p>
        </p:txBody>
      </p:sp>
      <p:pic>
        <p:nvPicPr>
          <p:cNvPr id="5" name="Content Placeholder 4" descr="Img_Main_FactoryFire.jpg"/>
          <p:cNvPicPr>
            <a:picLocks noGrp="1" noChangeAspect="1"/>
          </p:cNvPicPr>
          <p:nvPr>
            <p:ph sz="half" idx="2"/>
          </p:nvPr>
        </p:nvPicPr>
        <p:blipFill>
          <a:blip r:embed="rId2"/>
          <a:srcRect l="-9615" r="-9615"/>
          <a:stretch>
            <a:fillRect/>
          </a:stretch>
        </p:blipFill>
        <p:spPr>
          <a:xfrm>
            <a:off x="4648198" y="1828800"/>
            <a:ext cx="3855893" cy="42465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The 9</a:t>
            </a:r>
            <a:r>
              <a:rPr lang="en-US" baseline="30000" dirty="0" smtClean="0"/>
              <a:t>th</a:t>
            </a:r>
            <a:r>
              <a:rPr lang="en-US" dirty="0" smtClean="0"/>
              <a:t> Floor</a:t>
            </a:r>
            <a:endParaRPr lang="en-US" dirty="0"/>
          </a:p>
        </p:txBody>
      </p:sp>
      <p:pic>
        <p:nvPicPr>
          <p:cNvPr id="8" name="Content Placeholder 7" descr="triangle 6.jpg"/>
          <p:cNvPicPr>
            <a:picLocks noGrp="1" noChangeAspect="1"/>
          </p:cNvPicPr>
          <p:nvPr>
            <p:ph sz="half" idx="4294967295"/>
          </p:nvPr>
        </p:nvPicPr>
        <p:blipFill>
          <a:blip r:embed="rId2"/>
          <a:srcRect t="-20610" b="-20610"/>
          <a:stretch>
            <a:fillRect/>
          </a:stretch>
        </p:blipFill>
        <p:spPr>
          <a:xfrm>
            <a:off x="1600200" y="838200"/>
            <a:ext cx="5805487" cy="639527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Bodies at the Morgue</a:t>
            </a:r>
            <a:endParaRPr lang="en-US" dirty="0"/>
          </a:p>
        </p:txBody>
      </p:sp>
      <p:pic>
        <p:nvPicPr>
          <p:cNvPr id="3" name="Picture 2" descr="tff-morgue.jpg"/>
          <p:cNvPicPr>
            <a:picLocks noChangeAspect="1"/>
          </p:cNvPicPr>
          <p:nvPr/>
        </p:nvPicPr>
        <p:blipFill>
          <a:blip r:embed="rId2"/>
          <a:stretch>
            <a:fillRect/>
          </a:stretch>
        </p:blipFill>
        <p:spPr>
          <a:xfrm>
            <a:off x="1752600" y="1863852"/>
            <a:ext cx="5791200" cy="438454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Bodies at the Morgue</a:t>
            </a:r>
            <a:endParaRPr lang="en-US" dirty="0"/>
          </a:p>
        </p:txBody>
      </p:sp>
      <p:pic>
        <p:nvPicPr>
          <p:cNvPr id="3" name="Picture 2" descr="trianglewaistshirt.jpg"/>
          <p:cNvPicPr>
            <a:picLocks noChangeAspect="1"/>
          </p:cNvPicPr>
          <p:nvPr/>
        </p:nvPicPr>
        <p:blipFill>
          <a:blip r:embed="rId2"/>
          <a:stretch>
            <a:fillRect/>
          </a:stretch>
        </p:blipFill>
        <p:spPr>
          <a:xfrm>
            <a:off x="1200912" y="1905000"/>
            <a:ext cx="6742176" cy="4267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Reform comes out of Tragedy</a:t>
            </a:r>
            <a:endParaRPr lang="en-US" dirty="0"/>
          </a:p>
        </p:txBody>
      </p:sp>
      <p:sp>
        <p:nvSpPr>
          <p:cNvPr id="3" name="Content Placeholder 2"/>
          <p:cNvSpPr>
            <a:spLocks noGrp="1"/>
          </p:cNvSpPr>
          <p:nvPr>
            <p:ph sz="half" idx="1"/>
          </p:nvPr>
        </p:nvSpPr>
        <p:spPr>
          <a:xfrm>
            <a:off x="457200" y="1828800"/>
            <a:ext cx="4009071" cy="4246563"/>
          </a:xfrm>
        </p:spPr>
        <p:txBody>
          <a:bodyPr>
            <a:normAutofit fontScale="85000" lnSpcReduction="20000"/>
          </a:bodyPr>
          <a:lstStyle/>
          <a:p>
            <a:r>
              <a:rPr lang="en-US" dirty="0" smtClean="0"/>
              <a:t>A few months before the fire, workers striking with the Uprising of the 20,000 demanded safer working conditions.</a:t>
            </a:r>
          </a:p>
          <a:p>
            <a:r>
              <a:rPr lang="en-US" dirty="0" smtClean="0"/>
              <a:t>At the time, the public did not think safer working conditions were needed, but after the fire, the public demanded safer working conditions throughout all the factories.  </a:t>
            </a:r>
          </a:p>
          <a:p>
            <a:r>
              <a:rPr lang="en-US" dirty="0" smtClean="0"/>
              <a:t>As a direct result of the fire, the government passed several new safety laws, including many on fire prevention. </a:t>
            </a:r>
          </a:p>
          <a:p>
            <a:r>
              <a:rPr lang="en-US" dirty="0" smtClean="0"/>
              <a:t>Triangle Shirtwaist Factory Strikers accomplished in death, what they could not in life.</a:t>
            </a:r>
            <a:endParaRPr lang="en-US" dirty="0"/>
          </a:p>
        </p:txBody>
      </p:sp>
      <p:pic>
        <p:nvPicPr>
          <p:cNvPr id="5" name="Content Placeholder 4" descr="Picture 2.png"/>
          <p:cNvPicPr>
            <a:picLocks noGrp="1" noChangeAspect="1"/>
          </p:cNvPicPr>
          <p:nvPr>
            <p:ph sz="half" idx="2"/>
          </p:nvPr>
        </p:nvPicPr>
        <p:blipFill>
          <a:blip r:embed="rId2"/>
          <a:srcRect t="-1381" b="-1381"/>
          <a:stretch>
            <a:fillRect/>
          </a:stretch>
        </p:blipFill>
        <p:spPr>
          <a:xfrm>
            <a:off x="4648199" y="1828800"/>
            <a:ext cx="3855894" cy="4246564"/>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Triangle Shirtwaist Factory</a:t>
            </a:r>
            <a:endParaRPr lang="en-US" dirty="0"/>
          </a:p>
        </p:txBody>
      </p:sp>
      <p:sp>
        <p:nvSpPr>
          <p:cNvPr id="5" name="Content Placeholder 4"/>
          <p:cNvSpPr>
            <a:spLocks noGrp="1"/>
          </p:cNvSpPr>
          <p:nvPr>
            <p:ph sz="half" idx="1"/>
          </p:nvPr>
        </p:nvSpPr>
        <p:spPr>
          <a:xfrm>
            <a:off x="381000" y="1828800"/>
            <a:ext cx="4085271" cy="4246563"/>
          </a:xfrm>
        </p:spPr>
        <p:txBody>
          <a:bodyPr>
            <a:normAutofit fontScale="92500" lnSpcReduction="10000"/>
          </a:bodyPr>
          <a:lstStyle/>
          <a:p>
            <a:pPr>
              <a:spcBef>
                <a:spcPct val="50000"/>
              </a:spcBef>
            </a:pPr>
            <a:r>
              <a:rPr lang="en-US" dirty="0" smtClean="0">
                <a:latin typeface="Georgia" pitchFamily="-108" charset="0"/>
              </a:rPr>
              <a:t>The Triangle Shirtwaist Company was located on the eighth, ninth, &amp; tenth floors of the ten-story Asch Building in NYC. </a:t>
            </a:r>
          </a:p>
          <a:p>
            <a:pPr>
              <a:spcBef>
                <a:spcPct val="50000"/>
              </a:spcBef>
            </a:pPr>
            <a:r>
              <a:rPr lang="en-US" dirty="0" smtClean="0">
                <a:latin typeface="Georgia" pitchFamily="-108" charset="0"/>
              </a:rPr>
              <a:t>The company employed 500 workers, mostly young immigrant women from Italy and Eastern Europe.</a:t>
            </a:r>
          </a:p>
          <a:p>
            <a:pPr>
              <a:spcBef>
                <a:spcPct val="50000"/>
              </a:spcBef>
            </a:pPr>
            <a:r>
              <a:rPr lang="en-US" dirty="0" smtClean="0">
                <a:latin typeface="Georgia" pitchFamily="-108" charset="0"/>
              </a:rPr>
              <a:t>Some workers were as young as eleven and worked fourteen-hour a day, sewing clothes for $1.50 per week (approximately $34 per week in today’s dollars).</a:t>
            </a:r>
          </a:p>
          <a:p>
            <a:endParaRPr lang="en-US" dirty="0"/>
          </a:p>
        </p:txBody>
      </p:sp>
      <p:pic>
        <p:nvPicPr>
          <p:cNvPr id="7" name="Content Placeholder 6" descr="ac40.gif"/>
          <p:cNvPicPr>
            <a:picLocks noGrp="1" noChangeAspect="1"/>
          </p:cNvPicPr>
          <p:nvPr>
            <p:ph sz="half" idx="2"/>
          </p:nvPr>
        </p:nvPicPr>
        <p:blipFill>
          <a:blip r:embed="rId2"/>
          <a:srcRect l="-17148" r="-17148"/>
          <a:stretch>
            <a:fillRect/>
          </a:stretch>
        </p:blipFill>
        <p:spPr>
          <a:xfrm>
            <a:off x="4648198" y="1828800"/>
            <a:ext cx="3855893" cy="42465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Uprising of the 20,000</a:t>
            </a:r>
            <a:endParaRPr lang="en-US" dirty="0"/>
          </a:p>
        </p:txBody>
      </p:sp>
      <p:sp>
        <p:nvSpPr>
          <p:cNvPr id="3" name="Content Placeholder 2"/>
          <p:cNvSpPr>
            <a:spLocks noGrp="1"/>
          </p:cNvSpPr>
          <p:nvPr>
            <p:ph sz="half" idx="1"/>
          </p:nvPr>
        </p:nvSpPr>
        <p:spPr>
          <a:xfrm>
            <a:off x="457200" y="1905000"/>
            <a:ext cx="4009071" cy="4170363"/>
          </a:xfrm>
        </p:spPr>
        <p:txBody>
          <a:bodyPr>
            <a:normAutofit fontScale="92500" lnSpcReduction="20000"/>
          </a:bodyPr>
          <a:lstStyle/>
          <a:p>
            <a:r>
              <a:rPr lang="en-US" dirty="0" smtClean="0"/>
              <a:t>A few months before the fire, workers throughout NYC had gone on strike to fight for many things, including safer working conditions.</a:t>
            </a:r>
          </a:p>
          <a:p>
            <a:r>
              <a:rPr lang="en-US" dirty="0" smtClean="0"/>
              <a:t>The strike ended when most of the companies in NYC agreed to meet the workers demands.  The Triangle Factory was NOT one of these companies.  They refused to make any changes.</a:t>
            </a:r>
          </a:p>
          <a:p>
            <a:r>
              <a:rPr lang="en-US" dirty="0" smtClean="0"/>
              <a:t>The women who worked at the Triangle Factory returned to work without any improvements.</a:t>
            </a:r>
            <a:endParaRPr lang="en-US" dirty="0"/>
          </a:p>
        </p:txBody>
      </p:sp>
      <p:pic>
        <p:nvPicPr>
          <p:cNvPr id="5" name="Content Placeholder 4" descr="triangle factory fire.jpg"/>
          <p:cNvPicPr>
            <a:picLocks noGrp="1" noChangeAspect="1"/>
          </p:cNvPicPr>
          <p:nvPr>
            <p:ph sz="half" idx="2"/>
          </p:nvPr>
        </p:nvPicPr>
        <p:blipFill>
          <a:blip r:embed="rId2"/>
          <a:srcRect t="-30796" b="-30796"/>
          <a:stretch>
            <a:fillRect/>
          </a:stretch>
        </p:blipFill>
        <p:spPr>
          <a:xfrm>
            <a:off x="4648198" y="1584008"/>
            <a:ext cx="3962401" cy="436386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Factory Conditions</a:t>
            </a:r>
            <a:endParaRPr lang="en-US" dirty="0"/>
          </a:p>
        </p:txBody>
      </p:sp>
      <p:sp>
        <p:nvSpPr>
          <p:cNvPr id="3" name="Content Placeholder 2"/>
          <p:cNvSpPr>
            <a:spLocks noGrp="1"/>
          </p:cNvSpPr>
          <p:nvPr>
            <p:ph sz="half" idx="1"/>
          </p:nvPr>
        </p:nvSpPr>
        <p:spPr>
          <a:xfrm>
            <a:off x="457200" y="1828800"/>
            <a:ext cx="4009071" cy="4246563"/>
          </a:xfrm>
        </p:spPr>
        <p:txBody>
          <a:bodyPr>
            <a:normAutofit fontScale="92500" lnSpcReduction="10000"/>
          </a:bodyPr>
          <a:lstStyle/>
          <a:p>
            <a:r>
              <a:rPr lang="en-US" dirty="0" smtClean="0">
                <a:latin typeface="Georgia" pitchFamily="-108" charset="0"/>
              </a:rPr>
              <a:t>Flammable textiles were stored throughout the factory.</a:t>
            </a:r>
          </a:p>
          <a:p>
            <a:r>
              <a:rPr lang="en-US" dirty="0" smtClean="0">
                <a:latin typeface="Georgia" pitchFamily="-108" charset="0"/>
              </a:rPr>
              <a:t>Scraps of fabric littered the floors.</a:t>
            </a:r>
          </a:p>
          <a:p>
            <a:r>
              <a:rPr lang="en-US" dirty="0" smtClean="0">
                <a:latin typeface="Georgia" pitchFamily="-108" charset="0"/>
              </a:rPr>
              <a:t>Patterns and designs on sheets of tissue paper hung above the tables.</a:t>
            </a:r>
          </a:p>
          <a:p>
            <a:r>
              <a:rPr lang="en-US" dirty="0" smtClean="0">
                <a:latin typeface="Georgia" pitchFamily="-108" charset="0"/>
              </a:rPr>
              <a:t>Smoking was common.</a:t>
            </a:r>
          </a:p>
          <a:p>
            <a:r>
              <a:rPr lang="en-US" dirty="0" smtClean="0">
                <a:latin typeface="Georgia" pitchFamily="-108" charset="0"/>
              </a:rPr>
              <a:t>Light was provided by open gas lighting.</a:t>
            </a:r>
          </a:p>
          <a:p>
            <a:r>
              <a:rPr lang="en-US" dirty="0" smtClean="0">
                <a:latin typeface="Georgia" pitchFamily="-108" charset="0"/>
              </a:rPr>
              <a:t>No fire extinguishers.</a:t>
            </a:r>
          </a:p>
          <a:p>
            <a:endParaRPr lang="en-US" dirty="0"/>
          </a:p>
        </p:txBody>
      </p:sp>
      <p:pic>
        <p:nvPicPr>
          <p:cNvPr id="5" name="Content Placeholder 4" descr="factory3.jpg"/>
          <p:cNvPicPr>
            <a:picLocks noGrp="1" noChangeAspect="1"/>
          </p:cNvPicPr>
          <p:nvPr>
            <p:ph sz="half" idx="2"/>
          </p:nvPr>
        </p:nvPicPr>
        <p:blipFill>
          <a:blip r:embed="rId2"/>
          <a:srcRect t="-19115" b="-19115"/>
          <a:stretch>
            <a:fillRect/>
          </a:stretch>
        </p:blipFill>
        <p:spPr>
          <a:xfrm>
            <a:off x="4466271" y="1543660"/>
            <a:ext cx="4296728" cy="47320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Fire!!”</a:t>
            </a:r>
            <a:endParaRPr lang="en-US" dirty="0"/>
          </a:p>
        </p:txBody>
      </p:sp>
      <p:sp>
        <p:nvSpPr>
          <p:cNvPr id="3" name="Content Placeholder 2"/>
          <p:cNvSpPr>
            <a:spLocks noGrp="1"/>
          </p:cNvSpPr>
          <p:nvPr>
            <p:ph sz="half" idx="1"/>
          </p:nvPr>
        </p:nvSpPr>
        <p:spPr>
          <a:xfrm>
            <a:off x="381000" y="1828800"/>
            <a:ext cx="4085271" cy="4246563"/>
          </a:xfrm>
        </p:spPr>
        <p:txBody>
          <a:bodyPr>
            <a:normAutofit/>
          </a:bodyPr>
          <a:lstStyle/>
          <a:p>
            <a:r>
              <a:rPr lang="en-US" dirty="0" smtClean="0">
                <a:latin typeface="Microsoft Sans Serif" pitchFamily="-108" charset="0"/>
              </a:rPr>
              <a:t>On March 25, 1911, twenty minutes before quitting time, a fire began on the eighth floor.</a:t>
            </a:r>
          </a:p>
          <a:p>
            <a:r>
              <a:rPr lang="en-US" dirty="0" smtClean="0">
                <a:latin typeface="Microsoft Sans Serif" pitchFamily="-108" charset="0"/>
              </a:rPr>
              <a:t>Because </a:t>
            </a:r>
            <a:r>
              <a:rPr lang="en-US" smtClean="0">
                <a:latin typeface="Microsoft Sans Serif" pitchFamily="-108" charset="0"/>
              </a:rPr>
              <a:t>the factory </a:t>
            </a:r>
            <a:r>
              <a:rPr lang="en-US" dirty="0" smtClean="0">
                <a:latin typeface="Microsoft Sans Serif" pitchFamily="-108" charset="0"/>
              </a:rPr>
              <a:t>was covered in patterns and fabric, the fire quickly spread.</a:t>
            </a:r>
          </a:p>
          <a:p>
            <a:r>
              <a:rPr lang="en-US" dirty="0" smtClean="0">
                <a:latin typeface="Microsoft Sans Serif" pitchFamily="-108" charset="0"/>
              </a:rPr>
              <a:t>The workers on the tenth and eighth floors were alerted and able to evacuate. However the warning about the fire did not reach the ninth floor in time.</a:t>
            </a:r>
          </a:p>
          <a:p>
            <a:endParaRPr lang="en-US" dirty="0"/>
          </a:p>
        </p:txBody>
      </p:sp>
      <p:pic>
        <p:nvPicPr>
          <p:cNvPr id="5" name="Content Placeholder 4" descr="images.jpg"/>
          <p:cNvPicPr>
            <a:picLocks noGrp="1" noChangeAspect="1"/>
          </p:cNvPicPr>
          <p:nvPr>
            <p:ph sz="half" idx="2"/>
          </p:nvPr>
        </p:nvPicPr>
        <p:blipFill>
          <a:blip r:embed="rId2"/>
          <a:srcRect t="-30245" b="-30245"/>
          <a:stretch>
            <a:fillRect/>
          </a:stretch>
        </p:blipFill>
        <p:spPr>
          <a:xfrm>
            <a:off x="4466271" y="1383647"/>
            <a:ext cx="4260093" cy="4691716"/>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9</a:t>
            </a:r>
            <a:r>
              <a:rPr lang="en-US" baseline="30000" dirty="0" smtClean="0"/>
              <a:t>th</a:t>
            </a:r>
            <a:r>
              <a:rPr lang="en-US" dirty="0" smtClean="0"/>
              <a:t> Floor</a:t>
            </a:r>
            <a:endParaRPr lang="en-US" dirty="0"/>
          </a:p>
        </p:txBody>
      </p:sp>
      <p:sp>
        <p:nvSpPr>
          <p:cNvPr id="3" name="Content Placeholder 2"/>
          <p:cNvSpPr>
            <a:spLocks noGrp="1"/>
          </p:cNvSpPr>
          <p:nvPr>
            <p:ph sz="half" idx="1"/>
          </p:nvPr>
        </p:nvSpPr>
        <p:spPr>
          <a:xfrm>
            <a:off x="457200" y="1828800"/>
            <a:ext cx="4009071" cy="4246563"/>
          </a:xfrm>
        </p:spPr>
        <p:txBody>
          <a:bodyPr>
            <a:normAutofit/>
          </a:bodyPr>
          <a:lstStyle/>
          <a:p>
            <a:r>
              <a:rPr lang="en-US" dirty="0" smtClean="0">
                <a:latin typeface="Microsoft Sans Serif" pitchFamily="-108" charset="0"/>
              </a:rPr>
              <a:t>The ninth floor had only two doors leading out. </a:t>
            </a:r>
          </a:p>
          <a:p>
            <a:r>
              <a:rPr lang="en-US" dirty="0" smtClean="0">
                <a:latin typeface="Microsoft Sans Serif" pitchFamily="-108" charset="0"/>
              </a:rPr>
              <a:t>One stairwell was already filling with smoke and flames by the time the workers realized their was a fire.</a:t>
            </a:r>
          </a:p>
          <a:p>
            <a:r>
              <a:rPr lang="en-US" dirty="0" smtClean="0">
                <a:latin typeface="Microsoft Sans Serif" pitchFamily="-108" charset="0"/>
              </a:rPr>
              <a:t>The other door had been locked to prevent workers from stealing materials or taking unauthorized breaks.</a:t>
            </a:r>
          </a:p>
          <a:p>
            <a:endParaRPr lang="en-US" dirty="0"/>
          </a:p>
        </p:txBody>
      </p:sp>
      <p:pic>
        <p:nvPicPr>
          <p:cNvPr id="8" name="Content Placeholder 7" descr="doorcartoon.jpg"/>
          <p:cNvPicPr>
            <a:picLocks noGrp="1" noChangeAspect="1"/>
          </p:cNvPicPr>
          <p:nvPr>
            <p:ph sz="half" idx="2"/>
          </p:nvPr>
        </p:nvPicPr>
        <p:blipFill>
          <a:blip r:embed="rId2"/>
          <a:srcRect t="-14795" b="-14795"/>
          <a:stretch>
            <a:fillRect/>
          </a:stretch>
        </p:blipFill>
        <p:spPr>
          <a:xfrm>
            <a:off x="4466272" y="1627580"/>
            <a:ext cx="4220528" cy="464814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Witness</a:t>
            </a:r>
            <a:endParaRPr lang="en-US" dirty="0"/>
          </a:p>
        </p:txBody>
      </p:sp>
      <p:sp>
        <p:nvSpPr>
          <p:cNvPr id="3" name="Content Placeholder 2"/>
          <p:cNvSpPr>
            <a:spLocks noGrp="1"/>
          </p:cNvSpPr>
          <p:nvPr>
            <p:ph sz="half" idx="1"/>
          </p:nvPr>
        </p:nvSpPr>
        <p:spPr>
          <a:xfrm>
            <a:off x="457200" y="1828800"/>
            <a:ext cx="4009071" cy="4246563"/>
          </a:xfrm>
        </p:spPr>
        <p:txBody>
          <a:bodyPr>
            <a:normAutofit fontScale="92500" lnSpcReduction="10000"/>
          </a:bodyPr>
          <a:lstStyle/>
          <a:p>
            <a:pPr>
              <a:buNone/>
            </a:pPr>
            <a:r>
              <a:rPr lang="en-US" dirty="0" smtClean="0"/>
              <a:t>	</a:t>
            </a:r>
            <a:r>
              <a:rPr lang="en-US" dirty="0" err="1" smtClean="0"/>
              <a:t>Rosey</a:t>
            </a:r>
            <a:r>
              <a:rPr lang="en-US" dirty="0" smtClean="0"/>
              <a:t> </a:t>
            </a:r>
            <a:r>
              <a:rPr lang="en-US" dirty="0" err="1" smtClean="0"/>
              <a:t>Safran</a:t>
            </a:r>
            <a:r>
              <a:rPr lang="en-US" dirty="0" smtClean="0"/>
              <a:t> recalled, “The door was locked and immediately there was a great jam of girls before it.  The fire was on the other side, driving us away from the only door that the bosses had left open for us to use.  The flames were already blazing fiercely and spreading fast.  Some girls were screaming, some were beating the door with their fists, some were trying to tear it open.”</a:t>
            </a:r>
          </a:p>
          <a:p>
            <a:pPr>
              <a:buNone/>
            </a:pPr>
            <a:r>
              <a:rPr lang="en-US" dirty="0" smtClean="0"/>
              <a:t>(Hopkinson, Deborah. </a:t>
            </a:r>
            <a:r>
              <a:rPr lang="en-US" i="1" dirty="0" smtClean="0"/>
              <a:t>Shutting out the Sky</a:t>
            </a:r>
            <a:r>
              <a:rPr lang="en-US" dirty="0" smtClean="0"/>
              <a:t>, 2003, </a:t>
            </a:r>
            <a:r>
              <a:rPr lang="en-US" dirty="0" err="1" smtClean="0"/>
              <a:t>p</a:t>
            </a:r>
            <a:r>
              <a:rPr lang="en-US" dirty="0" smtClean="0"/>
              <a:t>. 66)</a:t>
            </a:r>
          </a:p>
          <a:p>
            <a:endParaRPr lang="en-US" dirty="0"/>
          </a:p>
        </p:txBody>
      </p:sp>
      <p:sp>
        <p:nvSpPr>
          <p:cNvPr id="4" name="Content Placeholder 3"/>
          <p:cNvSpPr>
            <a:spLocks noGrp="1"/>
          </p:cNvSpPr>
          <p:nvPr>
            <p:ph sz="half" idx="2"/>
          </p:nvPr>
        </p:nvSpPr>
        <p:spPr>
          <a:xfrm>
            <a:off x="4952999" y="2286000"/>
            <a:ext cx="3261359" cy="3789363"/>
          </a:xfrm>
        </p:spPr>
        <p:txBody>
          <a:bodyPr>
            <a:normAutofit fontScale="92500" lnSpcReduction="10000"/>
          </a:bodyPr>
          <a:lstStyle/>
          <a:p>
            <a:pPr>
              <a:buNone/>
            </a:pPr>
            <a:r>
              <a:rPr lang="en-US" dirty="0" smtClean="0"/>
              <a:t>Kate </a:t>
            </a:r>
            <a:r>
              <a:rPr lang="en-US" dirty="0" err="1" smtClean="0"/>
              <a:t>Alterman</a:t>
            </a:r>
            <a:r>
              <a:rPr lang="en-US" dirty="0" smtClean="0"/>
              <a:t> recalled, “The whole door was a red curtain of fire.  I ran out through the Greene Street side door, right through the flames.”</a:t>
            </a:r>
          </a:p>
          <a:p>
            <a:pPr>
              <a:buNone/>
            </a:pPr>
            <a:r>
              <a:rPr lang="en-US" dirty="0" smtClean="0"/>
              <a:t>(Hopkinson, Deborah. </a:t>
            </a:r>
            <a:r>
              <a:rPr lang="en-US" i="1" dirty="0" smtClean="0"/>
              <a:t>Shutting out the Sky</a:t>
            </a:r>
            <a:r>
              <a:rPr lang="en-US" dirty="0" smtClean="0"/>
              <a:t>, 2003, </a:t>
            </a:r>
            <a:r>
              <a:rPr lang="en-US" dirty="0" err="1" smtClean="0"/>
              <a:t>p</a:t>
            </a:r>
            <a:r>
              <a:rPr lang="en-US" dirty="0" smtClean="0"/>
              <a:t>. 66)</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Escape</a:t>
            </a:r>
            <a:endParaRPr lang="en-US" dirty="0"/>
          </a:p>
        </p:txBody>
      </p:sp>
      <p:sp>
        <p:nvSpPr>
          <p:cNvPr id="3" name="Content Placeholder 2"/>
          <p:cNvSpPr>
            <a:spLocks noGrp="1"/>
          </p:cNvSpPr>
          <p:nvPr>
            <p:ph sz="half" idx="1"/>
          </p:nvPr>
        </p:nvSpPr>
        <p:spPr/>
        <p:txBody>
          <a:bodyPr>
            <a:normAutofit/>
          </a:bodyPr>
          <a:lstStyle/>
          <a:p>
            <a:r>
              <a:rPr lang="en-US" dirty="0" smtClean="0">
                <a:latin typeface="Microsoft Sans Serif" pitchFamily="-108" charset="0"/>
              </a:rPr>
              <a:t>The single exterior fire escape was a flimsy, poorly-anchored iron structure.  It soon twisted and collapsed under the weight of so many girls trying to escape. </a:t>
            </a:r>
          </a:p>
        </p:txBody>
      </p:sp>
      <p:pic>
        <p:nvPicPr>
          <p:cNvPr id="5" name="Content Placeholder 4" descr="tff-fire-escape.jpg"/>
          <p:cNvPicPr>
            <a:picLocks noGrp="1" noChangeAspect="1"/>
          </p:cNvPicPr>
          <p:nvPr>
            <p:ph sz="half" idx="2"/>
          </p:nvPr>
        </p:nvPicPr>
        <p:blipFill>
          <a:blip r:embed="rId2"/>
          <a:srcRect l="-10202" r="-10202"/>
          <a:stretch>
            <a:fillRect/>
          </a:stretch>
        </p:blipFill>
        <p:spPr>
          <a:xfrm>
            <a:off x="4648198" y="1795422"/>
            <a:ext cx="3886201" cy="427994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Other Way Out</a:t>
            </a:r>
            <a:endParaRPr lang="en-US" dirty="0"/>
          </a:p>
        </p:txBody>
      </p:sp>
      <p:sp>
        <p:nvSpPr>
          <p:cNvPr id="3" name="Content Placeholder 2"/>
          <p:cNvSpPr>
            <a:spLocks noGrp="1"/>
          </p:cNvSpPr>
          <p:nvPr>
            <p:ph sz="half" idx="1"/>
          </p:nvPr>
        </p:nvSpPr>
        <p:spPr>
          <a:xfrm>
            <a:off x="381001" y="1828800"/>
            <a:ext cx="3428999" cy="4246563"/>
          </a:xfrm>
        </p:spPr>
        <p:txBody>
          <a:bodyPr>
            <a:normAutofit/>
          </a:bodyPr>
          <a:lstStyle/>
          <a:p>
            <a:r>
              <a:rPr lang="en-US" dirty="0" smtClean="0">
                <a:latin typeface="Microsoft Sans Serif" pitchFamily="-108" charset="0"/>
              </a:rPr>
              <a:t>Panicked workers tried to save themselves by jumping down the elevator shaft to land on the roof of the elevator.</a:t>
            </a:r>
          </a:p>
          <a:p>
            <a:r>
              <a:rPr lang="en-US" dirty="0" smtClean="0">
                <a:latin typeface="Microsoft Sans Serif" pitchFamily="-108" charset="0"/>
              </a:rPr>
              <a:t>Realizing there was no other way to avoid the flames, 62 women broke the window and jumped to the pavement, nine floors below.</a:t>
            </a:r>
          </a:p>
          <a:p>
            <a:endParaRPr lang="en-US" dirty="0"/>
          </a:p>
        </p:txBody>
      </p:sp>
      <p:pic>
        <p:nvPicPr>
          <p:cNvPr id="5" name="Content Placeholder 4" descr="trianglefire2bodies.gif"/>
          <p:cNvPicPr>
            <a:picLocks noGrp="1" noChangeAspect="1"/>
          </p:cNvPicPr>
          <p:nvPr>
            <p:ph sz="half" idx="2"/>
          </p:nvPr>
        </p:nvPicPr>
        <p:blipFill>
          <a:blip r:embed="rId2"/>
          <a:srcRect t="-19365" b="-19365"/>
          <a:stretch>
            <a:fillRect/>
          </a:stretch>
        </p:blipFill>
        <p:spPr>
          <a:xfrm>
            <a:off x="4038600" y="1295400"/>
            <a:ext cx="4687763" cy="5162716"/>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1352</TotalTime>
  <Words>722</Words>
  <Application>Microsoft Macintosh PowerPoint</Application>
  <PresentationFormat>On-screen Show (4:3)</PresentationFormat>
  <Paragraphs>48</Paragraphs>
  <Slides>14</Slides>
  <Notes>0</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Capital</vt:lpstr>
      <vt:lpstr>Triangle Shirtwaist Factory Fire</vt:lpstr>
      <vt:lpstr>Triangle Shirtwaist Factory</vt:lpstr>
      <vt:lpstr>Uprising of the 20,000</vt:lpstr>
      <vt:lpstr>Factory Conditions</vt:lpstr>
      <vt:lpstr>“Fire, Fire!!”</vt:lpstr>
      <vt:lpstr>The 9th Floor</vt:lpstr>
      <vt:lpstr>Eye Witness</vt:lpstr>
      <vt:lpstr>Fire Escape</vt:lpstr>
      <vt:lpstr>No Other Way Out</vt:lpstr>
      <vt:lpstr>Death Toll</vt:lpstr>
      <vt:lpstr>The 9th Floor</vt:lpstr>
      <vt:lpstr>Bodies at the Morgue</vt:lpstr>
      <vt:lpstr>Bodies at the Morgue</vt:lpstr>
      <vt:lpstr>Reform comes out of Tragedy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Mythology</dc:title>
  <dc:creator>Mandy George</dc:creator>
  <cp:lastModifiedBy>InstructorMC MMS</cp:lastModifiedBy>
  <cp:revision>63</cp:revision>
  <dcterms:created xsi:type="dcterms:W3CDTF">2011-01-13T15:47:27Z</dcterms:created>
  <dcterms:modified xsi:type="dcterms:W3CDTF">2011-01-13T20:49:34Z</dcterms:modified>
</cp:coreProperties>
</file>